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Lst>
  <p:notesMasterIdLst>
    <p:notesMasterId r:id="rId19"/>
  </p:notesMasterIdLst>
  <p:handoutMasterIdLst>
    <p:handoutMasterId r:id="rId20"/>
  </p:handoutMasterIdLst>
  <p:sldIdLst>
    <p:sldId id="512" r:id="rId2"/>
    <p:sldId id="514" r:id="rId3"/>
    <p:sldId id="516" r:id="rId4"/>
    <p:sldId id="515" r:id="rId5"/>
    <p:sldId id="523" r:id="rId6"/>
    <p:sldId id="517" r:id="rId7"/>
    <p:sldId id="518" r:id="rId8"/>
    <p:sldId id="519" r:id="rId9"/>
    <p:sldId id="520" r:id="rId10"/>
    <p:sldId id="521" r:id="rId11"/>
    <p:sldId id="522" r:id="rId12"/>
    <p:sldId id="524" r:id="rId13"/>
    <p:sldId id="525" r:id="rId14"/>
    <p:sldId id="526" r:id="rId15"/>
    <p:sldId id="527" r:id="rId16"/>
    <p:sldId id="528" r:id="rId17"/>
    <p:sldId id="529" r:id="rId18"/>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504D"/>
    <a:srgbClr val="EEECE1"/>
    <a:srgbClr val="D11034"/>
    <a:srgbClr val="5F6A72"/>
    <a:srgbClr val="782C2C"/>
    <a:srgbClr val="993939"/>
    <a:srgbClr val="AD2323"/>
    <a:srgbClr val="C83232"/>
    <a:srgbClr val="9F3B3B"/>
    <a:srgbClr val="AE1E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35" autoAdjust="0"/>
    <p:restoredTop sz="84259" autoAdjust="0"/>
  </p:normalViewPr>
  <p:slideViewPr>
    <p:cSldViewPr>
      <p:cViewPr varScale="1">
        <p:scale>
          <a:sx n="64" d="100"/>
          <a:sy n="64" d="100"/>
        </p:scale>
        <p:origin x="1986" y="7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7/26/2018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gif>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7/26/2018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12881192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13173883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40244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7/26/2018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1556877552"/>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X2wLP0izeJE" TargetMode="External"/><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Round 2!</a:t>
            </a:r>
          </a:p>
        </p:txBody>
      </p:sp>
    </p:spTree>
    <p:extLst>
      <p:ext uri="{BB962C8B-B14F-4D97-AF65-F5344CB8AC3E}">
        <p14:creationId xmlns:p14="http://schemas.microsoft.com/office/powerpoint/2010/main" val="1582624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Teams</a:t>
            </a:r>
          </a:p>
        </p:txBody>
      </p:sp>
    </p:spTree>
    <p:extLst>
      <p:ext uri="{BB962C8B-B14F-4D97-AF65-F5344CB8AC3E}">
        <p14:creationId xmlns:p14="http://schemas.microsoft.com/office/powerpoint/2010/main" val="3182796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Teams</a:t>
            </a:r>
          </a:p>
        </p:txBody>
      </p:sp>
      <p:sp>
        <p:nvSpPr>
          <p:cNvPr id="5" name="TextBox 4"/>
          <p:cNvSpPr txBox="1"/>
          <p:nvPr/>
        </p:nvSpPr>
        <p:spPr>
          <a:xfrm>
            <a:off x="304800" y="914400"/>
            <a:ext cx="8686800" cy="2677656"/>
          </a:xfrm>
          <a:prstGeom prst="rect">
            <a:avLst/>
          </a:prstGeom>
          <a:noFill/>
        </p:spPr>
        <p:txBody>
          <a:bodyPr wrap="square" rtlCol="0">
            <a:spAutoFit/>
          </a:bodyPr>
          <a:lstStyle/>
          <a:p>
            <a:r>
              <a:rPr lang="en-US" sz="2100" dirty="0">
                <a:latin typeface="Arial" panose="020B0604020202020204" pitchFamily="34" charset="0"/>
                <a:ea typeface="Roboto" pitchFamily="2" charset="0"/>
                <a:cs typeface="Arial" panose="020B0604020202020204" pitchFamily="34" charset="0"/>
              </a:rPr>
              <a:t>You get to pick your team, with one caveat, you cannot work with the group you worked with in the previous project. So time to step out of that comfort zone and find your new “tribe”. </a:t>
            </a:r>
          </a:p>
          <a:p>
            <a:endParaRPr lang="en-US" sz="2100" dirty="0">
              <a:latin typeface="Arial" panose="020B0604020202020204" pitchFamily="34" charset="0"/>
              <a:ea typeface="Roboto" pitchFamily="2" charset="0"/>
              <a:cs typeface="Arial" panose="020B0604020202020204" pitchFamily="34" charset="0"/>
            </a:endParaRPr>
          </a:p>
          <a:p>
            <a:r>
              <a:rPr lang="en-US" sz="2100" dirty="0">
                <a:latin typeface="Arial" panose="020B0604020202020204" pitchFamily="34" charset="0"/>
                <a:ea typeface="Roboto" pitchFamily="2" charset="0"/>
                <a:cs typeface="Arial" panose="020B0604020202020204" pitchFamily="34" charset="0"/>
              </a:rPr>
              <a:t>Since this is small cohort, please keep teams between 3 – 4 people that you think you will work best with. </a:t>
            </a:r>
          </a:p>
          <a:p>
            <a:endParaRPr lang="en-US" sz="2100" dirty="0">
              <a:latin typeface="Arial" panose="020B0604020202020204" pitchFamily="34" charset="0"/>
              <a:ea typeface="Roboto" pitchFamily="2" charset="0"/>
              <a:cs typeface="Arial" panose="020B0604020202020204" pitchFamily="34" charset="0"/>
            </a:endParaRPr>
          </a:p>
          <a:p>
            <a:r>
              <a:rPr lang="en-US" sz="2100" dirty="0">
                <a:latin typeface="Arial" panose="020B0604020202020204" pitchFamily="34" charset="0"/>
                <a:ea typeface="Roboto" pitchFamily="2" charset="0"/>
                <a:cs typeface="Arial" panose="020B0604020202020204" pitchFamily="34" charset="0"/>
              </a:rPr>
              <a:t>Good luck, have fun!</a:t>
            </a:r>
          </a:p>
        </p:txBody>
      </p:sp>
    </p:spTree>
    <p:extLst>
      <p:ext uri="{BB962C8B-B14F-4D97-AF65-F5344CB8AC3E}">
        <p14:creationId xmlns:p14="http://schemas.microsoft.com/office/powerpoint/2010/main" val="15801260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98052"/>
            <a:ext cx="6781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Coding Requirements</a:t>
            </a:r>
          </a:p>
        </p:txBody>
      </p:sp>
      <p:sp>
        <p:nvSpPr>
          <p:cNvPr id="4" name="TextBox 3"/>
          <p:cNvSpPr txBox="1"/>
          <p:nvPr/>
        </p:nvSpPr>
        <p:spPr>
          <a:xfrm>
            <a:off x="304799" y="762000"/>
            <a:ext cx="8730343" cy="5355312"/>
          </a:xfrm>
          <a:prstGeom prst="rect">
            <a:avLst/>
          </a:prstGeom>
          <a:noFill/>
        </p:spPr>
        <p:txBody>
          <a:bodyPr wrap="square" rtlCol="0">
            <a:spAutoFit/>
          </a:bodyPr>
          <a:lstStyle/>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Must use a </a:t>
            </a:r>
            <a:r>
              <a:rPr lang="en-US" b="1" u="sng" dirty="0">
                <a:latin typeface="Arial" panose="020B0604020202020204" pitchFamily="34" charset="0"/>
                <a:ea typeface="Roboto" pitchFamily="2" charset="0"/>
                <a:cs typeface="Arial" panose="020B0604020202020204" pitchFamily="34" charset="0"/>
              </a:rPr>
              <a:t>Node and Express Web Server</a:t>
            </a:r>
          </a:p>
          <a:p>
            <a:pPr marL="342900" indent="-342900">
              <a:buFont typeface="Arial" panose="020B0604020202020204" pitchFamily="34" charset="0"/>
              <a:buChar char="•"/>
            </a:pPr>
            <a:endParaRPr lang="en-US" b="1" u="sng"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Must be backed by a </a:t>
            </a:r>
            <a:r>
              <a:rPr lang="en-US" b="1" u="sng" dirty="0">
                <a:latin typeface="Arial" panose="020B0604020202020204" pitchFamily="34" charset="0"/>
                <a:ea typeface="Roboto" pitchFamily="2" charset="0"/>
                <a:cs typeface="Arial" panose="020B0604020202020204" pitchFamily="34" charset="0"/>
              </a:rPr>
              <a:t>MySQL Database with a </a:t>
            </a:r>
            <a:r>
              <a:rPr lang="en-US" b="1" u="sng" dirty="0" err="1">
                <a:latin typeface="Arial" panose="020B0604020202020204" pitchFamily="34" charset="0"/>
                <a:ea typeface="Roboto" pitchFamily="2" charset="0"/>
                <a:cs typeface="Arial" panose="020B0604020202020204" pitchFamily="34" charset="0"/>
              </a:rPr>
              <a:t>Sequelize</a:t>
            </a:r>
            <a:r>
              <a:rPr lang="en-US" b="1" u="sng" dirty="0">
                <a:latin typeface="Arial" panose="020B0604020202020204" pitchFamily="34" charset="0"/>
                <a:ea typeface="Roboto" pitchFamily="2" charset="0"/>
                <a:cs typeface="Arial" panose="020B0604020202020204" pitchFamily="34" charset="0"/>
              </a:rPr>
              <a:t> ORM  </a:t>
            </a:r>
          </a:p>
          <a:p>
            <a:pPr marL="342900" indent="-342900">
              <a:buFont typeface="Arial" panose="020B0604020202020204" pitchFamily="34" charset="0"/>
              <a:buChar char="•"/>
            </a:pPr>
            <a:endParaRPr lang="en-US"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Must have </a:t>
            </a:r>
            <a:r>
              <a:rPr lang="en-US" b="1" u="sng" dirty="0">
                <a:latin typeface="Arial" panose="020B0604020202020204" pitchFamily="34" charset="0"/>
                <a:ea typeface="Roboto" pitchFamily="2" charset="0"/>
                <a:cs typeface="Arial" panose="020B0604020202020204" pitchFamily="34" charset="0"/>
              </a:rPr>
              <a:t>both GET and POST routes</a:t>
            </a:r>
            <a:r>
              <a:rPr lang="en-US" b="1" dirty="0">
                <a:latin typeface="Arial" panose="020B0604020202020204" pitchFamily="34" charset="0"/>
                <a:ea typeface="Roboto" pitchFamily="2" charset="0"/>
                <a:cs typeface="Arial" panose="020B0604020202020204" pitchFamily="34" charset="0"/>
              </a:rPr>
              <a:t> for retrieving and adding new data</a:t>
            </a:r>
          </a:p>
          <a:p>
            <a:endParaRPr lang="en-US" b="1" u="sng"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Must be </a:t>
            </a:r>
            <a:r>
              <a:rPr lang="en-US" b="1" u="sng" dirty="0">
                <a:latin typeface="Arial" panose="020B0604020202020204" pitchFamily="34" charset="0"/>
                <a:ea typeface="Roboto" pitchFamily="2" charset="0"/>
                <a:cs typeface="Arial" panose="020B0604020202020204" pitchFamily="34" charset="0"/>
              </a:rPr>
              <a:t>deployed using </a:t>
            </a:r>
            <a:r>
              <a:rPr lang="en-US" b="1" u="sng" dirty="0" err="1">
                <a:latin typeface="Arial" panose="020B0604020202020204" pitchFamily="34" charset="0"/>
                <a:ea typeface="Roboto" pitchFamily="2" charset="0"/>
                <a:cs typeface="Arial" panose="020B0604020202020204" pitchFamily="34" charset="0"/>
              </a:rPr>
              <a:t>Heroku</a:t>
            </a:r>
            <a:r>
              <a:rPr lang="en-US" b="1" u="sng" dirty="0">
                <a:latin typeface="Arial" panose="020B0604020202020204" pitchFamily="34" charset="0"/>
                <a:ea typeface="Roboto" pitchFamily="2" charset="0"/>
                <a:cs typeface="Arial" panose="020B0604020202020204" pitchFamily="34" charset="0"/>
              </a:rPr>
              <a:t> (with Data)</a:t>
            </a:r>
          </a:p>
          <a:p>
            <a:endParaRPr lang="en-US" b="1" u="sng"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Must utilize at least one </a:t>
            </a:r>
            <a:r>
              <a:rPr lang="en-US" b="1" u="sng" dirty="0">
                <a:latin typeface="Arial" panose="020B0604020202020204" pitchFamily="34" charset="0"/>
                <a:ea typeface="Roboto" pitchFamily="2" charset="0"/>
                <a:cs typeface="Arial" panose="020B0604020202020204" pitchFamily="34" charset="0"/>
              </a:rPr>
              <a:t>new library, package, or technology</a:t>
            </a:r>
            <a:r>
              <a:rPr lang="en-US" b="1" dirty="0">
                <a:latin typeface="Arial" panose="020B0604020202020204" pitchFamily="34" charset="0"/>
                <a:ea typeface="Roboto" pitchFamily="2" charset="0"/>
                <a:cs typeface="Arial" panose="020B0604020202020204" pitchFamily="34" charset="0"/>
              </a:rPr>
              <a:t> that we haven’t discussed</a:t>
            </a:r>
          </a:p>
          <a:p>
            <a:pPr marL="342900" indent="-342900">
              <a:buFont typeface="Arial" panose="020B0604020202020204" pitchFamily="34" charset="0"/>
              <a:buChar char="•"/>
            </a:pPr>
            <a:endParaRPr lang="en-US"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Must have a </a:t>
            </a:r>
            <a:r>
              <a:rPr lang="en-US" b="1" u="sng" dirty="0">
                <a:latin typeface="Arial" panose="020B0604020202020204" pitchFamily="34" charset="0"/>
                <a:ea typeface="Roboto" pitchFamily="2" charset="0"/>
                <a:cs typeface="Arial" panose="020B0604020202020204" pitchFamily="34" charset="0"/>
              </a:rPr>
              <a:t>polished frontend / UI</a:t>
            </a:r>
            <a:r>
              <a:rPr lang="en-US" b="1" dirty="0">
                <a:latin typeface="Arial" panose="020B0604020202020204" pitchFamily="34" charset="0"/>
                <a:ea typeface="Roboto" pitchFamily="2" charset="0"/>
                <a:cs typeface="Arial" panose="020B0604020202020204" pitchFamily="34" charset="0"/>
              </a:rPr>
              <a:t> </a:t>
            </a:r>
          </a:p>
          <a:p>
            <a:pPr marL="342900" indent="-342900">
              <a:buFont typeface="Arial" panose="020B0604020202020204" pitchFamily="34" charset="0"/>
              <a:buChar char="•"/>
            </a:pPr>
            <a:endParaRPr lang="en-US"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Must have </a:t>
            </a:r>
            <a:r>
              <a:rPr lang="en-US" b="1" u="sng" dirty="0">
                <a:latin typeface="Arial" panose="020B0604020202020204" pitchFamily="34" charset="0"/>
                <a:ea typeface="Roboto" pitchFamily="2" charset="0"/>
                <a:cs typeface="Arial" panose="020B0604020202020204" pitchFamily="34" charset="0"/>
              </a:rPr>
              <a:t>folder structure that meets MVC Paradigm</a:t>
            </a:r>
          </a:p>
          <a:p>
            <a:pPr marL="342900" indent="-342900">
              <a:buFont typeface="Arial" panose="020B0604020202020204" pitchFamily="34" charset="0"/>
              <a:buChar char="•"/>
            </a:pPr>
            <a:endParaRPr lang="en-US"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Must meet </a:t>
            </a:r>
            <a:r>
              <a:rPr lang="en-US" b="1" u="sng" dirty="0">
                <a:latin typeface="Arial" panose="020B0604020202020204" pitchFamily="34" charset="0"/>
                <a:ea typeface="Roboto" pitchFamily="2" charset="0"/>
                <a:cs typeface="Arial" panose="020B0604020202020204" pitchFamily="34" charset="0"/>
              </a:rPr>
              <a:t>good quality coding standards</a:t>
            </a:r>
            <a:r>
              <a:rPr lang="en-US" b="1" dirty="0">
                <a:latin typeface="Arial" panose="020B0604020202020204" pitchFamily="34" charset="0"/>
                <a:ea typeface="Roboto" pitchFamily="2" charset="0"/>
                <a:cs typeface="Arial" panose="020B0604020202020204" pitchFamily="34" charset="0"/>
              </a:rPr>
              <a:t> (indentation, scoping, naming)</a:t>
            </a:r>
          </a:p>
          <a:p>
            <a:pPr marL="342900" indent="-342900">
              <a:buFont typeface="Arial" panose="020B0604020202020204" pitchFamily="34" charset="0"/>
              <a:buChar char="•"/>
            </a:pPr>
            <a:endParaRPr lang="en-US"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Must protect API keys in node with environment variables.</a:t>
            </a:r>
          </a:p>
          <a:p>
            <a:pPr marL="342900" indent="-342900">
              <a:buFont typeface="Arial" panose="020B0604020202020204" pitchFamily="34" charset="0"/>
              <a:buChar char="•"/>
            </a:pPr>
            <a:endParaRPr lang="en-US" b="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13378545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98052"/>
            <a:ext cx="6781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Coding – Nice To Haves</a:t>
            </a:r>
          </a:p>
        </p:txBody>
      </p:sp>
      <p:sp>
        <p:nvSpPr>
          <p:cNvPr id="4" name="TextBox 3"/>
          <p:cNvSpPr txBox="1"/>
          <p:nvPr/>
        </p:nvSpPr>
        <p:spPr>
          <a:xfrm>
            <a:off x="304799" y="762000"/>
            <a:ext cx="8730343" cy="2308324"/>
          </a:xfrm>
          <a:prstGeom prst="rect">
            <a:avLst/>
          </a:prstGeom>
          <a:noFill/>
        </p:spPr>
        <p:txBody>
          <a:bodyPr wrap="square" rtlCol="0">
            <a:spAutoFit/>
          </a:bodyPr>
          <a:lstStyle/>
          <a:p>
            <a:pPr marL="342900" indent="-342900">
              <a:buFont typeface="Arial" panose="020B0604020202020204" pitchFamily="34" charset="0"/>
              <a:buChar char="•"/>
            </a:pPr>
            <a:r>
              <a:rPr lang="en-US" b="1" u="sng" dirty="0">
                <a:latin typeface="Arial" panose="020B0604020202020204" pitchFamily="34" charset="0"/>
                <a:ea typeface="Roboto" pitchFamily="2" charset="0"/>
                <a:cs typeface="Arial" panose="020B0604020202020204" pitchFamily="34" charset="0"/>
              </a:rPr>
              <a:t>Utilize Handlebars for Server-Side Templating</a:t>
            </a:r>
          </a:p>
          <a:p>
            <a:pPr marL="342900" indent="-342900">
              <a:buFont typeface="Arial" panose="020B0604020202020204" pitchFamily="34" charset="0"/>
              <a:buChar char="•"/>
            </a:pPr>
            <a:endParaRPr lang="en-US"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u="sng" dirty="0">
                <a:latin typeface="Arial" panose="020B0604020202020204" pitchFamily="34" charset="0"/>
                <a:ea typeface="Roboto" pitchFamily="2" charset="0"/>
                <a:cs typeface="Arial" panose="020B0604020202020204" pitchFamily="34" charset="0"/>
              </a:rPr>
              <a:t>Incorporate Authentication </a:t>
            </a:r>
            <a:r>
              <a:rPr lang="en-US" b="1" dirty="0">
                <a:latin typeface="Arial" panose="020B0604020202020204" pitchFamily="34" charset="0"/>
                <a:ea typeface="Roboto" pitchFamily="2" charset="0"/>
                <a:cs typeface="Arial" panose="020B0604020202020204" pitchFamily="34" charset="0"/>
              </a:rPr>
              <a:t>(JSON Web Tokens, Sessions, Etc.)</a:t>
            </a:r>
          </a:p>
          <a:p>
            <a:pPr marL="342900" indent="-342900">
              <a:buFont typeface="Arial" panose="020B0604020202020204" pitchFamily="34" charset="0"/>
              <a:buChar char="•"/>
            </a:pPr>
            <a:endParaRPr lang="en-US"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Use an </a:t>
            </a:r>
            <a:r>
              <a:rPr lang="en-US" b="1" u="sng" dirty="0">
                <a:latin typeface="Arial" panose="020B0604020202020204" pitchFamily="34" charset="0"/>
                <a:ea typeface="Roboto" pitchFamily="2" charset="0"/>
                <a:cs typeface="Arial" panose="020B0604020202020204" pitchFamily="34" charset="0"/>
              </a:rPr>
              <a:t>existing public dataset to power the database</a:t>
            </a:r>
          </a:p>
          <a:p>
            <a:pPr marL="342900" indent="-342900">
              <a:buFont typeface="Arial" panose="020B0604020202020204" pitchFamily="34" charset="0"/>
              <a:buChar char="•"/>
            </a:pPr>
            <a:endParaRPr lang="en-US" b="1" u="sng"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Create a </a:t>
            </a:r>
            <a:r>
              <a:rPr lang="en-US" b="1" u="sng" dirty="0">
                <a:latin typeface="Arial" panose="020B0604020202020204" pitchFamily="34" charset="0"/>
                <a:ea typeface="Roboto" pitchFamily="2" charset="0"/>
                <a:cs typeface="Arial" panose="020B0604020202020204" pitchFamily="34" charset="0"/>
              </a:rPr>
              <a:t>migration strategy</a:t>
            </a:r>
            <a:r>
              <a:rPr lang="en-US" dirty="0">
                <a:latin typeface="Arial" panose="020B0604020202020204" pitchFamily="34" charset="0"/>
                <a:ea typeface="Roboto" pitchFamily="2" charset="0"/>
                <a:cs typeface="Arial" panose="020B0604020202020204" pitchFamily="34" charset="0"/>
              </a:rPr>
              <a:t> for sharing data across team members e.g. using a seed/</a:t>
            </a:r>
            <a:r>
              <a:rPr lang="en-US" dirty="0" err="1">
                <a:latin typeface="Arial" panose="020B0604020202020204" pitchFamily="34" charset="0"/>
                <a:ea typeface="Roboto" pitchFamily="2" charset="0"/>
                <a:cs typeface="Arial" panose="020B0604020202020204" pitchFamily="34" charset="0"/>
              </a:rPr>
              <a:t>schema.sql</a:t>
            </a:r>
            <a:r>
              <a:rPr lang="en-US">
                <a:latin typeface="Arial" panose="020B0604020202020204" pitchFamily="34" charset="0"/>
                <a:ea typeface="Roboto" pitchFamily="2" charset="0"/>
                <a:cs typeface="Arial" panose="020B0604020202020204" pitchFamily="34" charset="0"/>
              </a:rPr>
              <a:t> file.</a:t>
            </a:r>
            <a:endParaRPr lang="en-US" b="1" u="sng"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10332084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98052"/>
            <a:ext cx="6781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Presentation Requirement</a:t>
            </a:r>
          </a:p>
        </p:txBody>
      </p:sp>
      <p:sp>
        <p:nvSpPr>
          <p:cNvPr id="4" name="TextBox 3"/>
          <p:cNvSpPr txBox="1"/>
          <p:nvPr/>
        </p:nvSpPr>
        <p:spPr>
          <a:xfrm>
            <a:off x="304799" y="762000"/>
            <a:ext cx="8730343" cy="5509200"/>
          </a:xfrm>
          <a:prstGeom prst="rect">
            <a:avLst/>
          </a:prstGeom>
          <a:noFill/>
        </p:spPr>
        <p:txBody>
          <a:bodyPr wrap="square" rtlCol="0">
            <a:spAutoFit/>
          </a:bodyPr>
          <a:lstStyle/>
          <a:p>
            <a:pPr marL="342900" indent="-342900">
              <a:buFont typeface="Arial" panose="020B0604020202020204" pitchFamily="34" charset="0"/>
              <a:buChar char="•"/>
            </a:pPr>
            <a:r>
              <a:rPr lang="en-US" sz="1600" b="1" dirty="0">
                <a:latin typeface="Arial" panose="020B0604020202020204" pitchFamily="34" charset="0"/>
                <a:ea typeface="Roboto" pitchFamily="2" charset="0"/>
                <a:cs typeface="Arial" panose="020B0604020202020204" pitchFamily="34" charset="0"/>
              </a:rPr>
              <a:t>You will also be responsible for preparing a </a:t>
            </a:r>
            <a:r>
              <a:rPr lang="en-US" sz="1600" b="1" u="sng" dirty="0">
                <a:latin typeface="Arial" panose="020B0604020202020204" pitchFamily="34" charset="0"/>
                <a:ea typeface="Roboto" pitchFamily="2" charset="0"/>
                <a:cs typeface="Arial" panose="020B0604020202020204" pitchFamily="34" charset="0"/>
              </a:rPr>
              <a:t>10 minute presentation.</a:t>
            </a:r>
          </a:p>
          <a:p>
            <a:pPr marL="342900" indent="-342900">
              <a:buFont typeface="Arial" panose="020B0604020202020204" pitchFamily="34" charset="0"/>
              <a:buChar char="•"/>
            </a:pPr>
            <a:endParaRPr lang="en-US" sz="1600" b="1" u="sng"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1600" b="1" u="sng" dirty="0">
                <a:latin typeface="Arial" panose="020B0604020202020204" pitchFamily="34" charset="0"/>
                <a:ea typeface="Roboto" pitchFamily="2" charset="0"/>
                <a:cs typeface="Arial" panose="020B0604020202020204" pitchFamily="34" charset="0"/>
              </a:rPr>
              <a:t>This will be a formal presentation. </a:t>
            </a:r>
            <a:endParaRPr lang="en-US" sz="1600"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endParaRPr lang="en-US" sz="1600"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1600" b="1" dirty="0">
                <a:latin typeface="Arial" panose="020B0604020202020204" pitchFamily="34" charset="0"/>
                <a:ea typeface="Roboto" pitchFamily="2" charset="0"/>
                <a:cs typeface="Arial" panose="020B0604020202020204" pitchFamily="34" charset="0"/>
              </a:rPr>
              <a:t>One in which you explain in detail:</a:t>
            </a:r>
          </a:p>
          <a:p>
            <a:pPr marL="342900" indent="-342900">
              <a:buFont typeface="Arial" panose="020B0604020202020204" pitchFamily="34" charset="0"/>
              <a:buChar char="•"/>
            </a:pPr>
            <a:endParaRPr lang="en-US" sz="1600" b="1" dirty="0">
              <a:latin typeface="Arial" panose="020B0604020202020204" pitchFamily="34" charset="0"/>
              <a:ea typeface="Roboto" pitchFamily="2" charset="0"/>
              <a:cs typeface="Arial" panose="020B0604020202020204" pitchFamily="34" charset="0"/>
            </a:endParaRPr>
          </a:p>
          <a:p>
            <a:pPr marL="800100" lvl="1" indent="-342900">
              <a:buFont typeface="Courier New" panose="02070309020205020404" pitchFamily="49" charset="0"/>
              <a:buChar char="o"/>
            </a:pPr>
            <a:r>
              <a:rPr lang="en-US" sz="1600" b="1" dirty="0">
                <a:latin typeface="Arial" panose="020B0604020202020204" pitchFamily="34" charset="0"/>
                <a:ea typeface="Roboto" pitchFamily="2" charset="0"/>
                <a:cs typeface="Arial" panose="020B0604020202020204" pitchFamily="34" charset="0"/>
              </a:rPr>
              <a:t>Your overall application’s concept</a:t>
            </a:r>
          </a:p>
          <a:p>
            <a:pPr marL="800100" lvl="1" indent="-342900">
              <a:buFont typeface="Courier New" panose="02070309020205020404" pitchFamily="49" charset="0"/>
              <a:buChar char="o"/>
            </a:pPr>
            <a:endParaRPr lang="en-US" sz="1600" b="1" dirty="0">
              <a:latin typeface="Arial" panose="020B0604020202020204" pitchFamily="34" charset="0"/>
              <a:ea typeface="Roboto" pitchFamily="2" charset="0"/>
              <a:cs typeface="Arial" panose="020B0604020202020204" pitchFamily="34" charset="0"/>
            </a:endParaRPr>
          </a:p>
          <a:p>
            <a:pPr marL="800100" lvl="1" indent="-342900">
              <a:buFont typeface="Courier New" panose="02070309020205020404" pitchFamily="49" charset="0"/>
              <a:buChar char="o"/>
            </a:pPr>
            <a:r>
              <a:rPr lang="en-US" sz="1600" b="1" dirty="0">
                <a:latin typeface="Arial" panose="020B0604020202020204" pitchFamily="34" charset="0"/>
                <a:ea typeface="Roboto" pitchFamily="2" charset="0"/>
                <a:cs typeface="Arial" panose="020B0604020202020204" pitchFamily="34" charset="0"/>
              </a:rPr>
              <a:t>The motivation for its development</a:t>
            </a:r>
          </a:p>
          <a:p>
            <a:pPr marL="800100" lvl="1" indent="-342900">
              <a:buFont typeface="Courier New" panose="02070309020205020404" pitchFamily="49" charset="0"/>
              <a:buChar char="o"/>
            </a:pPr>
            <a:endParaRPr lang="en-US" sz="1600" b="1" dirty="0">
              <a:latin typeface="Arial" panose="020B0604020202020204" pitchFamily="34" charset="0"/>
              <a:ea typeface="Roboto" pitchFamily="2" charset="0"/>
              <a:cs typeface="Arial" panose="020B0604020202020204" pitchFamily="34" charset="0"/>
            </a:endParaRPr>
          </a:p>
          <a:p>
            <a:pPr marL="800100" lvl="1" indent="-342900">
              <a:buFont typeface="Courier New" panose="02070309020205020404" pitchFamily="49" charset="0"/>
              <a:buChar char="o"/>
            </a:pPr>
            <a:r>
              <a:rPr lang="en-US" sz="1600" b="1" dirty="0">
                <a:latin typeface="Arial" panose="020B0604020202020204" pitchFamily="34" charset="0"/>
                <a:ea typeface="Roboto" pitchFamily="2" charset="0"/>
                <a:cs typeface="Arial" panose="020B0604020202020204" pitchFamily="34" charset="0"/>
              </a:rPr>
              <a:t>Your design process</a:t>
            </a:r>
          </a:p>
          <a:p>
            <a:pPr marL="800100" lvl="1" indent="-342900">
              <a:buFont typeface="Courier New" panose="02070309020205020404" pitchFamily="49" charset="0"/>
              <a:buChar char="o"/>
            </a:pPr>
            <a:endParaRPr lang="en-US" sz="1600" b="1" dirty="0">
              <a:latin typeface="Arial" panose="020B0604020202020204" pitchFamily="34" charset="0"/>
              <a:ea typeface="Roboto" pitchFamily="2" charset="0"/>
              <a:cs typeface="Arial" panose="020B0604020202020204" pitchFamily="34" charset="0"/>
            </a:endParaRPr>
          </a:p>
          <a:p>
            <a:pPr marL="800100" lvl="1" indent="-342900">
              <a:buFont typeface="Courier New" panose="02070309020205020404" pitchFamily="49" charset="0"/>
              <a:buChar char="o"/>
            </a:pPr>
            <a:r>
              <a:rPr lang="en-US" sz="1600" b="1" dirty="0">
                <a:latin typeface="Arial" panose="020B0604020202020204" pitchFamily="34" charset="0"/>
                <a:ea typeface="Roboto" pitchFamily="2" charset="0"/>
                <a:cs typeface="Arial" panose="020B0604020202020204" pitchFamily="34" charset="0"/>
              </a:rPr>
              <a:t>The technologies you used (and briefly how they work)</a:t>
            </a:r>
          </a:p>
          <a:p>
            <a:pPr marL="800100" lvl="1" indent="-342900">
              <a:buFont typeface="Courier New" panose="02070309020205020404" pitchFamily="49" charset="0"/>
              <a:buChar char="o"/>
            </a:pPr>
            <a:endParaRPr lang="en-US" sz="1600" b="1" dirty="0">
              <a:latin typeface="Arial" panose="020B0604020202020204" pitchFamily="34" charset="0"/>
              <a:ea typeface="Roboto" pitchFamily="2" charset="0"/>
              <a:cs typeface="Arial" panose="020B0604020202020204" pitchFamily="34" charset="0"/>
            </a:endParaRPr>
          </a:p>
          <a:p>
            <a:pPr marL="800100" lvl="1" indent="-342900">
              <a:buFont typeface="Courier New" panose="02070309020205020404" pitchFamily="49" charset="0"/>
              <a:buChar char="o"/>
            </a:pPr>
            <a:r>
              <a:rPr lang="en-US" sz="1600" b="1" dirty="0">
                <a:latin typeface="Arial" panose="020B0604020202020204" pitchFamily="34" charset="0"/>
                <a:ea typeface="Roboto" pitchFamily="2" charset="0"/>
                <a:cs typeface="Arial" panose="020B0604020202020204" pitchFamily="34" charset="0"/>
              </a:rPr>
              <a:t>A demonstration of its functionality</a:t>
            </a:r>
          </a:p>
          <a:p>
            <a:pPr marL="800100" lvl="1" indent="-342900">
              <a:buFont typeface="Courier New" panose="02070309020205020404" pitchFamily="49" charset="0"/>
              <a:buChar char="o"/>
            </a:pPr>
            <a:endParaRPr lang="en-US" sz="1600" b="1" dirty="0">
              <a:latin typeface="Arial" panose="020B0604020202020204" pitchFamily="34" charset="0"/>
              <a:ea typeface="Roboto" pitchFamily="2" charset="0"/>
              <a:cs typeface="Arial" panose="020B0604020202020204" pitchFamily="34" charset="0"/>
            </a:endParaRPr>
          </a:p>
          <a:p>
            <a:pPr marL="800100" lvl="1" indent="-342900">
              <a:buFont typeface="Courier New" panose="02070309020205020404" pitchFamily="49" charset="0"/>
              <a:buChar char="o"/>
            </a:pPr>
            <a:r>
              <a:rPr lang="en-US" sz="1600" b="1" dirty="0">
                <a:latin typeface="Arial" panose="020B0604020202020204" pitchFamily="34" charset="0"/>
                <a:ea typeface="Roboto" pitchFamily="2" charset="0"/>
                <a:cs typeface="Arial" panose="020B0604020202020204" pitchFamily="34" charset="0"/>
              </a:rPr>
              <a:t>Directions for future development</a:t>
            </a:r>
          </a:p>
          <a:p>
            <a:pPr marL="342900" indent="-342900">
              <a:buFont typeface="Arial" panose="020B0604020202020204" pitchFamily="34" charset="0"/>
              <a:buChar char="•"/>
            </a:pPr>
            <a:endParaRPr lang="en-US" sz="1600"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1600" b="1" dirty="0">
                <a:latin typeface="Arial" panose="020B0604020202020204" pitchFamily="34" charset="0"/>
                <a:ea typeface="Roboto" pitchFamily="2" charset="0"/>
                <a:cs typeface="Arial" panose="020B0604020202020204" pitchFamily="34" charset="0"/>
              </a:rPr>
              <a:t>Treat the presentation seriously! </a:t>
            </a:r>
          </a:p>
          <a:p>
            <a:pPr marL="342900" indent="-342900">
              <a:buFont typeface="Arial" panose="020B0604020202020204" pitchFamily="34" charset="0"/>
              <a:buChar char="•"/>
            </a:pPr>
            <a:endParaRPr lang="en-US" sz="1600"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1600" b="1" dirty="0">
                <a:latin typeface="Arial" panose="020B0604020202020204" pitchFamily="34" charset="0"/>
                <a:ea typeface="Roboto" pitchFamily="2" charset="0"/>
                <a:cs typeface="Arial" panose="020B0604020202020204" pitchFamily="34" charset="0"/>
              </a:rPr>
              <a:t>Talking intelligently about tech &gt; doing tech sometimes. </a:t>
            </a:r>
          </a:p>
          <a:p>
            <a:pPr marL="342900" indent="-342900">
              <a:buFont typeface="Arial" panose="020B0604020202020204" pitchFamily="34" charset="0"/>
              <a:buChar char="•"/>
            </a:pPr>
            <a:endParaRPr lang="en-US" sz="1600" b="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2011208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Metrics</a:t>
            </a:r>
          </a:p>
        </p:txBody>
      </p:sp>
    </p:spTree>
    <p:extLst>
      <p:ext uri="{BB962C8B-B14F-4D97-AF65-F5344CB8AC3E}">
        <p14:creationId xmlns:p14="http://schemas.microsoft.com/office/powerpoint/2010/main" val="826643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Metrics</a:t>
            </a:r>
          </a:p>
        </p:txBody>
      </p:sp>
      <p:sp>
        <p:nvSpPr>
          <p:cNvPr id="3" name="TextBox 2"/>
          <p:cNvSpPr txBox="1"/>
          <p:nvPr/>
        </p:nvSpPr>
        <p:spPr>
          <a:xfrm>
            <a:off x="304799" y="762000"/>
            <a:ext cx="3733801" cy="5078313"/>
          </a:xfrm>
          <a:prstGeom prst="rect">
            <a:avLst/>
          </a:prstGeom>
          <a:noFill/>
        </p:spPr>
        <p:txBody>
          <a:bodyPr wrap="square" rtlCol="0">
            <a:spAutoFit/>
          </a:bodyPr>
          <a:lstStyle/>
          <a:p>
            <a:pPr marL="342900" indent="-342900">
              <a:buFont typeface="Arial" panose="020B0604020202020204" pitchFamily="34" charset="0"/>
              <a:buChar char="•"/>
            </a:pPr>
            <a:r>
              <a:rPr lang="en-US" sz="3600" b="1" dirty="0">
                <a:latin typeface="Arial" panose="020B0604020202020204" pitchFamily="34" charset="0"/>
                <a:ea typeface="Roboto" pitchFamily="2" charset="0"/>
                <a:cs typeface="Arial" panose="020B0604020202020204" pitchFamily="34" charset="0"/>
              </a:rPr>
              <a:t>Concept</a:t>
            </a:r>
          </a:p>
          <a:p>
            <a:pPr marL="342900" indent="-342900">
              <a:buFont typeface="Arial" panose="020B0604020202020204" pitchFamily="34" charset="0"/>
              <a:buChar char="•"/>
            </a:pPr>
            <a:endParaRPr lang="en-US" sz="3600"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3600" b="1" dirty="0">
                <a:latin typeface="Arial" panose="020B0604020202020204" pitchFamily="34" charset="0"/>
                <a:ea typeface="Roboto" pitchFamily="2" charset="0"/>
                <a:cs typeface="Arial" panose="020B0604020202020204" pitchFamily="34" charset="0"/>
              </a:rPr>
              <a:t>Design</a:t>
            </a:r>
          </a:p>
          <a:p>
            <a:pPr marL="342900" indent="-342900">
              <a:buFont typeface="Arial" panose="020B0604020202020204" pitchFamily="34" charset="0"/>
              <a:buChar char="•"/>
            </a:pPr>
            <a:endParaRPr lang="en-US" sz="3600"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3600" b="1" dirty="0">
                <a:latin typeface="Arial" panose="020B0604020202020204" pitchFamily="34" charset="0"/>
                <a:ea typeface="Roboto" pitchFamily="2" charset="0"/>
                <a:cs typeface="Arial" panose="020B0604020202020204" pitchFamily="34" charset="0"/>
              </a:rPr>
              <a:t>Functionality</a:t>
            </a:r>
          </a:p>
          <a:p>
            <a:pPr marL="342900" indent="-342900">
              <a:buFont typeface="Arial" panose="020B0604020202020204" pitchFamily="34" charset="0"/>
              <a:buChar char="•"/>
            </a:pPr>
            <a:endParaRPr lang="en-US" sz="3600"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3600" b="1" dirty="0">
                <a:latin typeface="Arial" panose="020B0604020202020204" pitchFamily="34" charset="0"/>
                <a:ea typeface="Roboto" pitchFamily="2" charset="0"/>
                <a:cs typeface="Arial" panose="020B0604020202020204" pitchFamily="34" charset="0"/>
              </a:rPr>
              <a:t>Collaboration</a:t>
            </a:r>
          </a:p>
          <a:p>
            <a:pPr marL="342900" indent="-342900">
              <a:buFont typeface="Arial" panose="020B0604020202020204" pitchFamily="34" charset="0"/>
              <a:buChar char="•"/>
            </a:pPr>
            <a:endParaRPr lang="en-US" sz="3600"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3600" b="1" dirty="0">
                <a:latin typeface="Arial" panose="020B0604020202020204" pitchFamily="34" charset="0"/>
                <a:ea typeface="Roboto" pitchFamily="2" charset="0"/>
                <a:cs typeface="Arial" panose="020B0604020202020204" pitchFamily="34" charset="0"/>
              </a:rPr>
              <a:t>Presentation</a:t>
            </a:r>
          </a:p>
        </p:txBody>
      </p:sp>
    </p:spTree>
    <p:extLst>
      <p:ext uri="{BB962C8B-B14F-4D97-AF65-F5344CB8AC3E}">
        <p14:creationId xmlns:p14="http://schemas.microsoft.com/office/powerpoint/2010/main" val="1610058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8978909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Two – Here we go!</a:t>
            </a:r>
          </a:p>
        </p:txBody>
      </p:sp>
      <p:pic>
        <p:nvPicPr>
          <p:cNvPr id="9" name="Picture 8">
            <a:extLst>
              <a:ext uri="{FF2B5EF4-FFF2-40B4-BE49-F238E27FC236}">
                <a16:creationId xmlns:a16="http://schemas.microsoft.com/office/drawing/2014/main" id="{74B4BB30-C1D4-4DF3-BC52-9E1D4720B2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9522" y="1557337"/>
            <a:ext cx="6644956" cy="3743325"/>
          </a:xfrm>
          <a:prstGeom prst="rect">
            <a:avLst/>
          </a:prstGeom>
        </p:spPr>
      </p:pic>
    </p:spTree>
    <p:extLst>
      <p:ext uri="{BB962C8B-B14F-4D97-AF65-F5344CB8AC3E}">
        <p14:creationId xmlns:p14="http://schemas.microsoft.com/office/powerpoint/2010/main" val="9129023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Ira Glass – On “Taste”</a:t>
            </a:r>
          </a:p>
        </p:txBody>
      </p:sp>
      <p:pic>
        <p:nvPicPr>
          <p:cNvPr id="3" name="Picture 2"/>
          <p:cNvPicPr>
            <a:picLocks noChangeAspect="1"/>
          </p:cNvPicPr>
          <p:nvPr/>
        </p:nvPicPr>
        <p:blipFill>
          <a:blip r:embed="rId2"/>
          <a:stretch>
            <a:fillRect/>
          </a:stretch>
        </p:blipFill>
        <p:spPr>
          <a:xfrm>
            <a:off x="152400" y="747991"/>
            <a:ext cx="8882743" cy="5160040"/>
          </a:xfrm>
          <a:prstGeom prst="rect">
            <a:avLst/>
          </a:prstGeom>
        </p:spPr>
      </p:pic>
      <p:sp>
        <p:nvSpPr>
          <p:cNvPr id="4" name="Rectangle 3"/>
          <p:cNvSpPr/>
          <p:nvPr/>
        </p:nvSpPr>
        <p:spPr>
          <a:xfrm>
            <a:off x="152399" y="6002167"/>
            <a:ext cx="8882743" cy="369332"/>
          </a:xfrm>
          <a:prstGeom prst="rect">
            <a:avLst/>
          </a:prstGeom>
        </p:spPr>
        <p:txBody>
          <a:bodyPr wrap="square">
            <a:spAutoFit/>
          </a:bodyPr>
          <a:lstStyle/>
          <a:p>
            <a:r>
              <a:rPr lang="en-US" dirty="0">
                <a:hlinkClick r:id="rId3"/>
              </a:rPr>
              <a:t>https://</a:t>
            </a:r>
            <a:r>
              <a:rPr lang="en-US" dirty="0" err="1">
                <a:hlinkClick r:id="rId3"/>
              </a:rPr>
              <a:t>www.youtube.com</a:t>
            </a:r>
            <a:r>
              <a:rPr lang="en-US" dirty="0">
                <a:hlinkClick r:id="rId3"/>
              </a:rPr>
              <a:t>/</a:t>
            </a:r>
            <a:r>
              <a:rPr lang="en-US" dirty="0" err="1">
                <a:hlinkClick r:id="rId3"/>
              </a:rPr>
              <a:t>watch?v</a:t>
            </a:r>
            <a:r>
              <a:rPr lang="en-US" dirty="0">
                <a:hlinkClick r:id="rId3"/>
              </a:rPr>
              <a:t>=X2wLP0izeJE</a:t>
            </a:r>
            <a:endParaRPr lang="en-US" dirty="0"/>
          </a:p>
        </p:txBody>
      </p:sp>
    </p:spTree>
    <p:extLst>
      <p:ext uri="{BB962C8B-B14F-4D97-AF65-F5344CB8AC3E}">
        <p14:creationId xmlns:p14="http://schemas.microsoft.com/office/powerpoint/2010/main" val="10290140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Challenge</a:t>
            </a:r>
          </a:p>
        </p:txBody>
      </p:sp>
    </p:spTree>
    <p:extLst>
      <p:ext uri="{BB962C8B-B14F-4D97-AF65-F5344CB8AC3E}">
        <p14:creationId xmlns:p14="http://schemas.microsoft.com/office/powerpoint/2010/main" val="13125290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Task</a:t>
            </a:r>
          </a:p>
        </p:txBody>
      </p:sp>
      <p:sp>
        <p:nvSpPr>
          <p:cNvPr id="3" name="TextBox 2"/>
          <p:cNvSpPr txBox="1"/>
          <p:nvPr/>
        </p:nvSpPr>
        <p:spPr>
          <a:xfrm>
            <a:off x="498017" y="3084015"/>
            <a:ext cx="8341184" cy="584775"/>
          </a:xfrm>
          <a:prstGeom prst="rect">
            <a:avLst/>
          </a:prstGeom>
          <a:noFill/>
        </p:spPr>
        <p:txBody>
          <a:bodyPr wrap="square" rtlCol="0">
            <a:spAutoFit/>
          </a:bodyPr>
          <a:lstStyle/>
          <a:p>
            <a:pPr algn="ctr"/>
            <a:r>
              <a:rPr lang="en-US" sz="3200" i="1" dirty="0">
                <a:latin typeface="Arial" panose="020B0604020202020204" pitchFamily="34" charset="0"/>
                <a:cs typeface="Arial" panose="020B0604020202020204" pitchFamily="34" charset="0"/>
              </a:rPr>
              <a:t>To build an awesome full stack application! </a:t>
            </a:r>
            <a:endParaRPr lang="en-US" sz="3200" b="1" i="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91434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Challenge</a:t>
            </a:r>
          </a:p>
        </p:txBody>
      </p:sp>
      <p:sp>
        <p:nvSpPr>
          <p:cNvPr id="3" name="TextBox 2"/>
          <p:cNvSpPr txBox="1"/>
          <p:nvPr/>
        </p:nvSpPr>
        <p:spPr>
          <a:xfrm>
            <a:off x="319314" y="1517886"/>
            <a:ext cx="8341184" cy="3600986"/>
          </a:xfrm>
          <a:prstGeom prst="rect">
            <a:avLst/>
          </a:prstGeom>
          <a:noFill/>
        </p:spPr>
        <p:txBody>
          <a:bodyPr wrap="square" rtlCol="0">
            <a:spAutoFit/>
          </a:bodyPr>
          <a:lstStyle/>
          <a:p>
            <a:r>
              <a:rPr lang="en-US" sz="6400" b="1" i="1" dirty="0">
                <a:latin typeface="Arial" panose="020B0604020202020204" pitchFamily="34" charset="0"/>
                <a:cs typeface="Arial" panose="020B0604020202020204" pitchFamily="34" charset="0"/>
              </a:rPr>
              <a:t>At this point, you all have </a:t>
            </a:r>
            <a:r>
              <a:rPr lang="en-US" sz="6400" b="1" i="1" u="sng" dirty="0">
                <a:latin typeface="Arial" panose="020B0604020202020204" pitchFamily="34" charset="0"/>
                <a:cs typeface="Arial" panose="020B0604020202020204" pitchFamily="34" charset="0"/>
              </a:rPr>
              <a:t>real skills.</a:t>
            </a:r>
          </a:p>
          <a:p>
            <a:endParaRPr lang="en-US" sz="6400" b="1" i="1" u="sng" dirty="0">
              <a:latin typeface="Arial" panose="020B0604020202020204" pitchFamily="34" charset="0"/>
              <a:cs typeface="Arial" panose="020B0604020202020204" pitchFamily="34" charset="0"/>
            </a:endParaRPr>
          </a:p>
          <a:p>
            <a:r>
              <a:rPr lang="en-US" sz="3600" b="1" i="1" u="sng" dirty="0">
                <a:latin typeface="Arial" panose="020B0604020202020204" pitchFamily="34" charset="0"/>
                <a:cs typeface="Arial" panose="020B0604020202020204" pitchFamily="34" charset="0"/>
              </a:rPr>
              <a:t>It’s time to show it.</a:t>
            </a:r>
          </a:p>
        </p:txBody>
      </p:sp>
    </p:spTree>
    <p:extLst>
      <p:ext uri="{BB962C8B-B14F-4D97-AF65-F5344CB8AC3E}">
        <p14:creationId xmlns:p14="http://schemas.microsoft.com/office/powerpoint/2010/main" val="5481611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Challenge</a:t>
            </a:r>
          </a:p>
        </p:txBody>
      </p:sp>
      <p:sp>
        <p:nvSpPr>
          <p:cNvPr id="3" name="TextBox 2"/>
          <p:cNvSpPr txBox="1"/>
          <p:nvPr/>
        </p:nvSpPr>
        <p:spPr>
          <a:xfrm>
            <a:off x="319314" y="2209800"/>
            <a:ext cx="8341184" cy="2062103"/>
          </a:xfrm>
          <a:prstGeom prst="rect">
            <a:avLst/>
          </a:prstGeom>
          <a:noFill/>
        </p:spPr>
        <p:txBody>
          <a:bodyPr wrap="square" rtlCol="0">
            <a:spAutoFit/>
          </a:bodyPr>
          <a:lstStyle/>
          <a:p>
            <a:r>
              <a:rPr lang="en-US" sz="3200" b="1" i="1" dirty="0">
                <a:latin typeface="Arial" panose="020B0604020202020204" pitchFamily="34" charset="0"/>
                <a:cs typeface="Arial" panose="020B0604020202020204" pitchFamily="34" charset="0"/>
              </a:rPr>
              <a:t>Like seriously. </a:t>
            </a:r>
          </a:p>
          <a:p>
            <a:endParaRPr lang="en-US" sz="3200" b="1" i="1" u="sng" dirty="0">
              <a:latin typeface="Arial" panose="020B0604020202020204" pitchFamily="34" charset="0"/>
              <a:cs typeface="Arial" panose="020B0604020202020204" pitchFamily="34" charset="0"/>
            </a:endParaRPr>
          </a:p>
          <a:p>
            <a:r>
              <a:rPr lang="en-US" sz="6400" b="1" i="1" u="sng" dirty="0">
                <a:latin typeface="Arial" panose="020B0604020202020204" pitchFamily="34" charset="0"/>
                <a:cs typeface="Arial" panose="020B0604020202020204" pitchFamily="34" charset="0"/>
              </a:rPr>
              <a:t>Be ambitious.</a:t>
            </a:r>
            <a:endParaRPr lang="en-US" sz="3600" b="1" i="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622214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Week Overview</a:t>
            </a:r>
          </a:p>
        </p:txBody>
      </p:sp>
    </p:spTree>
    <p:extLst>
      <p:ext uri="{BB962C8B-B14F-4D97-AF65-F5344CB8AC3E}">
        <p14:creationId xmlns:p14="http://schemas.microsoft.com/office/powerpoint/2010/main" val="18761684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98052"/>
            <a:ext cx="6781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Project Week</a:t>
            </a:r>
          </a:p>
        </p:txBody>
      </p:sp>
      <p:sp>
        <p:nvSpPr>
          <p:cNvPr id="4" name="TextBox 3"/>
          <p:cNvSpPr txBox="1"/>
          <p:nvPr/>
        </p:nvSpPr>
        <p:spPr>
          <a:xfrm>
            <a:off x="304800" y="914400"/>
            <a:ext cx="8610600" cy="3000821"/>
          </a:xfrm>
          <a:prstGeom prst="rect">
            <a:avLst/>
          </a:prstGeom>
          <a:noFill/>
        </p:spPr>
        <p:txBody>
          <a:bodyPr wrap="square" rtlCol="0">
            <a:spAutoFit/>
          </a:bodyPr>
          <a:lstStyle/>
          <a:p>
            <a:r>
              <a:rPr lang="en-US" sz="2100" b="1" u="sng" dirty="0" err="1">
                <a:latin typeface="Arial" panose="020B0604020202020204" pitchFamily="34" charset="0"/>
                <a:ea typeface="Roboto" pitchFamily="2" charset="0"/>
                <a:cs typeface="Arial" panose="020B0604020202020204" pitchFamily="34" charset="0"/>
              </a:rPr>
              <a:t>Gameplan</a:t>
            </a:r>
            <a:endParaRPr lang="en-US" sz="2100" b="1" u="sng"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2100" dirty="0">
                <a:latin typeface="Arial" panose="020B0604020202020204" pitchFamily="34" charset="0"/>
                <a:ea typeface="Roboto" pitchFamily="2" charset="0"/>
                <a:cs typeface="Arial" panose="020B0604020202020204" pitchFamily="34" charset="0"/>
              </a:rPr>
              <a:t>Divide into groups</a:t>
            </a:r>
          </a:p>
          <a:p>
            <a:pPr marL="342900" indent="-342900">
              <a:buFont typeface="Arial" panose="020B0604020202020204" pitchFamily="34" charset="0"/>
              <a:buChar char="•"/>
            </a:pPr>
            <a:r>
              <a:rPr lang="en-US" sz="2100" dirty="0">
                <a:latin typeface="Arial" panose="020B0604020202020204" pitchFamily="34" charset="0"/>
                <a:ea typeface="Roboto" pitchFamily="2" charset="0"/>
                <a:cs typeface="Arial" panose="020B0604020202020204" pitchFamily="34" charset="0"/>
              </a:rPr>
              <a:t>Begin assessing interests and skills</a:t>
            </a:r>
          </a:p>
          <a:p>
            <a:pPr marL="342900" indent="-342900">
              <a:buFont typeface="Arial" panose="020B0604020202020204" pitchFamily="34" charset="0"/>
              <a:buChar char="•"/>
            </a:pPr>
            <a:r>
              <a:rPr lang="en-US" sz="2100" dirty="0">
                <a:latin typeface="Arial" panose="020B0604020202020204" pitchFamily="34" charset="0"/>
                <a:ea typeface="Roboto" pitchFamily="2" charset="0"/>
                <a:cs typeface="Arial" panose="020B0604020202020204" pitchFamily="34" charset="0"/>
              </a:rPr>
              <a:t>Begin researching “data-sets” </a:t>
            </a:r>
          </a:p>
          <a:p>
            <a:pPr marL="342900" indent="-342900">
              <a:buFont typeface="Arial" panose="020B0604020202020204" pitchFamily="34" charset="0"/>
              <a:buChar char="•"/>
            </a:pPr>
            <a:r>
              <a:rPr lang="en-US" sz="2100" dirty="0">
                <a:latin typeface="Arial" panose="020B0604020202020204" pitchFamily="34" charset="0"/>
                <a:ea typeface="Roboto" pitchFamily="2" charset="0"/>
                <a:cs typeface="Arial" panose="020B0604020202020204" pitchFamily="34" charset="0"/>
              </a:rPr>
              <a:t>Outlining project ideas</a:t>
            </a:r>
          </a:p>
          <a:p>
            <a:pPr marL="342900" indent="-342900">
              <a:buFont typeface="Arial" panose="020B0604020202020204" pitchFamily="34" charset="0"/>
              <a:buChar char="•"/>
            </a:pPr>
            <a:r>
              <a:rPr lang="en-US" sz="2100" dirty="0">
                <a:latin typeface="Arial" panose="020B0604020202020204" pitchFamily="34" charset="0"/>
                <a:ea typeface="Roboto" pitchFamily="2" charset="0"/>
                <a:cs typeface="Arial" panose="020B0604020202020204" pitchFamily="34" charset="0"/>
              </a:rPr>
              <a:t>Submitting Project Proposal for Approval</a:t>
            </a:r>
          </a:p>
          <a:p>
            <a:pPr marL="342900" indent="-342900">
              <a:buFont typeface="Arial" panose="020B0604020202020204" pitchFamily="34" charset="0"/>
              <a:buChar char="•"/>
            </a:pPr>
            <a:r>
              <a:rPr lang="en-US" sz="2100" dirty="0">
                <a:latin typeface="Arial" panose="020B0604020202020204" pitchFamily="34" charset="0"/>
                <a:ea typeface="Roboto" pitchFamily="2" charset="0"/>
                <a:cs typeface="Arial" panose="020B0604020202020204" pitchFamily="34" charset="0"/>
              </a:rPr>
              <a:t>Initial Design work  </a:t>
            </a:r>
          </a:p>
          <a:p>
            <a:pPr marL="342900" indent="-342900">
              <a:buFont typeface="Arial" panose="020B0604020202020204" pitchFamily="34" charset="0"/>
              <a:buChar char="•"/>
            </a:pPr>
            <a:r>
              <a:rPr lang="en-US" sz="2100" dirty="0">
                <a:latin typeface="Arial" panose="020B0604020202020204" pitchFamily="34" charset="0"/>
                <a:ea typeface="Roboto" pitchFamily="2" charset="0"/>
                <a:cs typeface="Arial" panose="020B0604020202020204" pitchFamily="34" charset="0"/>
              </a:rPr>
              <a:t>Learn Testing</a:t>
            </a:r>
          </a:p>
          <a:p>
            <a:pPr marL="342900" indent="-342900">
              <a:buFont typeface="Arial" panose="020B0604020202020204" pitchFamily="34" charset="0"/>
              <a:buChar char="•"/>
            </a:pPr>
            <a:r>
              <a:rPr lang="en-US" sz="2100" dirty="0">
                <a:latin typeface="Arial" panose="020B0604020202020204" pitchFamily="34" charset="0"/>
                <a:ea typeface="Roboto" pitchFamily="2" charset="0"/>
                <a:cs typeface="Arial" panose="020B0604020202020204" pitchFamily="34" charset="0"/>
              </a:rPr>
              <a:t>Do more Project Work</a:t>
            </a:r>
          </a:p>
        </p:txBody>
      </p:sp>
    </p:spTree>
    <p:extLst>
      <p:ext uri="{BB962C8B-B14F-4D97-AF65-F5344CB8AC3E}">
        <p14:creationId xmlns:p14="http://schemas.microsoft.com/office/powerpoint/2010/main" val="12865230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9884</TotalTime>
  <Words>411</Words>
  <Application>Microsoft Office PowerPoint</Application>
  <PresentationFormat>On-screen Show (4:3)</PresentationFormat>
  <Paragraphs>93</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Courier New</vt:lpstr>
      <vt:lpstr>Roboto</vt:lpstr>
      <vt:lpstr>Unbranded</vt:lpstr>
      <vt:lpstr>Project Round 2!</vt:lpstr>
      <vt:lpstr>Project Two – Here we go!</vt:lpstr>
      <vt:lpstr>Ira Glass – On “Taste”</vt:lpstr>
      <vt:lpstr>Your Challenge</vt:lpstr>
      <vt:lpstr>Project Task</vt:lpstr>
      <vt:lpstr>Your Challenge</vt:lpstr>
      <vt:lpstr>Your Challenge</vt:lpstr>
      <vt:lpstr>Project Week Overview</vt:lpstr>
      <vt:lpstr>PowerPoint Presentation</vt:lpstr>
      <vt:lpstr>Teams</vt:lpstr>
      <vt:lpstr>Group Teams</vt:lpstr>
      <vt:lpstr>PowerPoint Presentation</vt:lpstr>
      <vt:lpstr>PowerPoint Presentation</vt:lpstr>
      <vt:lpstr>PowerPoint Presentation</vt:lpstr>
      <vt:lpstr>Metrics</vt:lpstr>
      <vt:lpstr>Metrics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Travis Thompson</cp:lastModifiedBy>
  <cp:revision>1367</cp:revision>
  <cp:lastPrinted>2016-01-30T16:23:56Z</cp:lastPrinted>
  <dcterms:created xsi:type="dcterms:W3CDTF">2015-01-20T17:19:00Z</dcterms:created>
  <dcterms:modified xsi:type="dcterms:W3CDTF">2018-07-27T02:12:08Z</dcterms:modified>
</cp:coreProperties>
</file>